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267" r:id="rId2"/>
    <p:sldId id="4207" r:id="rId3"/>
    <p:sldId id="4208" r:id="rId4"/>
    <p:sldId id="4209" r:id="rId5"/>
    <p:sldId id="4210" r:id="rId6"/>
    <p:sldId id="4211" r:id="rId7"/>
    <p:sldId id="4212" r:id="rId8"/>
    <p:sldId id="4213" r:id="rId9"/>
    <p:sldId id="4214" r:id="rId10"/>
    <p:sldId id="4216" r:id="rId11"/>
    <p:sldId id="4217" r:id="rId12"/>
    <p:sldId id="4218" r:id="rId13"/>
    <p:sldId id="4219" r:id="rId14"/>
    <p:sldId id="4220" r:id="rId15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8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C" initials="P" lastIdx="1" clrIdx="0">
    <p:extLst>
      <p:ext uri="{19B8F6BF-5375-455C-9EA6-DF929625EA0E}">
        <p15:presenceInfo xmlns:p15="http://schemas.microsoft.com/office/powerpoint/2012/main" userId="P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251C"/>
    <a:srgbClr val="E5F5FC"/>
    <a:srgbClr val="00A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0" autoAdjust="0"/>
    <p:restoredTop sz="92761" autoAdjust="0"/>
  </p:normalViewPr>
  <p:slideViewPr>
    <p:cSldViewPr showGuides="1">
      <p:cViewPr varScale="1">
        <p:scale>
          <a:sx n="74" d="100"/>
          <a:sy n="74" d="100"/>
        </p:scale>
        <p:origin x="1090" y="77"/>
      </p:cViewPr>
      <p:guideLst>
        <p:guide orient="horz" pos="2251"/>
        <p:guide pos="3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6567A9-2F20-9B2F-8786-3A51D145E8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A0A1D1B5-1FCD-3822-5ADB-620A7FDD1C7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EF0DF88A-D7D4-249F-F4E7-B38D2BECA441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42167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C5F707-7493-BC81-78AE-DC12561756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D95FF03C-D1D8-505A-1091-13051121308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25605BAB-D7DB-49C6-18AB-0875DD7B1419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09285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AAC061-43B2-44E7-8F03-34A9592BE4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61F6D97F-69F2-CFAD-0716-CA8DEEC2B7A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28896C53-C550-1B3B-EB87-830AC941A312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60065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C23AFA-B7E5-0DF0-E4F8-CD98C5DC5A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DEF5E43B-7AF7-0507-0445-12B7177C926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07C60E0E-C76A-4362-E7C7-9D407A2DE236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57555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861EB8-A423-E0A0-F970-C9162F32CA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6F327789-5F67-67E6-0A93-6E827B801D1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CC4FE14A-03C0-5CDC-7223-3D7DD9DF398A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41852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C76105-12F4-C94A-8257-8C75F0240F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528E0D21-9E02-9E3D-F5C0-53A9B7C1BEF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DB957165-BACE-6CEA-B2E0-0C943B4B4D39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85429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70BED2-327B-4E9F-8295-AD836100F5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66385259-02F8-4358-61FF-D0E73BCBBDD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E7A57317-0A26-5C46-B705-006EF96BFF6F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61236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27769D-6389-B969-90BC-5A2BEF69F7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95B06019-36E0-E828-EB3B-57D18FF78CC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ADC1435E-4EB5-E5A7-1026-00235465526E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47026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A5F468-D76F-EAF6-FC7C-D33B43748F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969CDB6C-C7D5-0FA9-810D-03BCE4BC5A4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E8F0C7C4-C62B-BBDB-FB25-2059B2906D86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29853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757E55-5F45-E13C-49F5-6A170399DE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85B0E2F6-0AF3-692A-4BE4-B5BCA39275F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A072367E-7068-57E2-5541-F132D17F7122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90873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4B8599-EC68-8161-D3FE-3319080131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1EBBFED0-AC91-BE4D-DBC4-DD1E142FF5D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D6E7185A-62B0-07C7-7AA1-9F04C295AB04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12173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F5A0D7-1E38-BEE4-A70C-89A6A6D57F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B04640F0-591E-AC78-7327-4346D7E9D42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8C42CF90-218F-31B0-EDC9-FE3CE53F4201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38696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050F30-62D7-EF34-B6C6-CC6F05A3F6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15156DCE-F582-64F6-2D59-94AFD062095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BF19AE8F-D58F-8E86-3CC0-66578BB53D4A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8874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/>
          <p:cNvSpPr txBox="1"/>
          <p:nvPr userDrawn="1"/>
        </p:nvSpPr>
        <p:spPr>
          <a:xfrm>
            <a:off x="381000" y="381000"/>
            <a:ext cx="381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知识导航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典例导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典例导思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07035" y="6165215"/>
            <a:ext cx="1901825" cy="6934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T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TIF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EFFBCCCD-A50F-3A18-A3F4-06985F4567FB}"/>
              </a:ext>
            </a:extLst>
          </p:cNvPr>
          <p:cNvSpPr txBox="1"/>
          <p:nvPr/>
        </p:nvSpPr>
        <p:spPr>
          <a:xfrm>
            <a:off x="767630" y="1268850"/>
            <a:ext cx="10656740" cy="3453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  <a:buNone/>
            </a:pPr>
            <a:r>
              <a:rPr lang="en-US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　探索三角形相似的条件</a:t>
            </a:r>
          </a:p>
          <a:p>
            <a:pPr algn="ctr">
              <a:lnSpc>
                <a:spcPct val="200000"/>
              </a:lnSpc>
            </a:pPr>
            <a:r>
              <a:rPr lang="zh-CN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课时　三角形相似的条件</a:t>
            </a:r>
            <a:r>
              <a:rPr lang="en-US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(1)</a:t>
            </a:r>
            <a:endParaRPr lang="zh-CN" altLang="zh-CN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7814BF-A96D-C066-5FD9-3DA5971A17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96452A8-1FF0-043D-0B9C-6752167A92C0}"/>
              </a:ext>
            </a:extLst>
          </p:cNvPr>
          <p:cNvSpPr txBox="1"/>
          <p:nvPr/>
        </p:nvSpPr>
        <p:spPr>
          <a:xfrm>
            <a:off x="695625" y="476795"/>
            <a:ext cx="10512730" cy="1594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(2025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·雅安模拟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四边形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是正方形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,△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是等边三角形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并延长交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CB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的延长线于点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BED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的度数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image59.jpeg">
            <a:extLst>
              <a:ext uri="{FF2B5EF4-FFF2-40B4-BE49-F238E27FC236}">
                <a16:creationId xmlns:a16="http://schemas.microsoft.com/office/drawing/2014/main" id="{7FFD209D-900D-FEA3-11D3-79F1701A32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1038" y="1862528"/>
            <a:ext cx="5564941" cy="180012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6AD5C58C-16B5-7CD3-5AA7-7BE8BA59BFC9}"/>
                  </a:ext>
                </a:extLst>
              </p:cNvPr>
              <p:cNvSpPr txBox="1"/>
              <p:nvPr/>
            </p:nvSpPr>
            <p:spPr>
              <a:xfrm>
                <a:off x="695625" y="2060905"/>
                <a:ext cx="6768470" cy="388959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20000"/>
                  </a:lnSpc>
                  <a:buNone/>
                </a:pP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四边形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ABCD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是正方形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20000"/>
                  </a:lnSpc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BCD=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90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BC=CD.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20000"/>
                  </a:lnSpc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BCE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是等边三角形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20000"/>
                  </a:lnSpc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BCE=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BEC=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60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BC=CE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20000"/>
                  </a:lnSpc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DCE=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90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°-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60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°=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30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CD=CE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20000"/>
                  </a:lnSpc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CED=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CDE=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(180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°-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30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75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20000"/>
                  </a:lnSpc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BED=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BEC+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CED=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60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°+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75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°=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135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°.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6AD5C58C-16B5-7CD3-5AA7-7BE8BA59BF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5" y="2060905"/>
                <a:ext cx="6768470" cy="3889591"/>
              </a:xfrm>
              <a:prstGeom prst="rect">
                <a:avLst/>
              </a:prstGeom>
              <a:blipFill>
                <a:blip r:embed="rId4"/>
                <a:stretch>
                  <a:fillRect l="-1802" t="-1097" r="-631" b="-36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56658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E60C3F-32A3-9E94-6386-74F1CE1C7B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B77051A8-7AF8-8D33-B0A6-B7A25BBFD776}"/>
              </a:ext>
            </a:extLst>
          </p:cNvPr>
          <p:cNvSpPr txBox="1"/>
          <p:nvPr/>
        </p:nvSpPr>
        <p:spPr>
          <a:xfrm>
            <a:off x="767630" y="476795"/>
            <a:ext cx="6104658" cy="656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求证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:△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BDE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∽△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FDB.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15A523A5-88D0-940E-620E-2BD9C971AAC9}"/>
              </a:ext>
            </a:extLst>
          </p:cNvPr>
          <p:cNvSpPr txBox="1"/>
          <p:nvPr/>
        </p:nvSpPr>
        <p:spPr>
          <a:xfrm>
            <a:off x="767630" y="1268850"/>
            <a:ext cx="6912480" cy="38885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证明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四边形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是正方形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,∠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ABD=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</a:p>
          <a:p>
            <a:pPr algn="just">
              <a:lnSpc>
                <a:spcPct val="150000"/>
              </a:lnSpc>
              <a:buNone/>
            </a:pP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ABF=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DBF=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°+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135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BED=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135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BED=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DBF.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又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BDE=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BDF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BDE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∽△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FDB.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image59.jpeg">
            <a:extLst>
              <a:ext uri="{FF2B5EF4-FFF2-40B4-BE49-F238E27FC236}">
                <a16:creationId xmlns:a16="http://schemas.microsoft.com/office/drawing/2014/main" id="{789E183F-2FD0-E42B-4578-4DA7F198B2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060905"/>
            <a:ext cx="5564941" cy="180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765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DA67D6-69F2-B4D2-7385-FB4B76C0F1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60.jpeg">
            <a:extLst>
              <a:ext uri="{FF2B5EF4-FFF2-40B4-BE49-F238E27FC236}">
                <a16:creationId xmlns:a16="http://schemas.microsoft.com/office/drawing/2014/main" id="{9F4B5086-5001-4FEE-460E-711237F4FF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1369" y="548800"/>
            <a:ext cx="3949262" cy="50403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0F64DEAA-D2FA-3802-7A2A-778802EC6787}"/>
                  </a:ext>
                </a:extLst>
              </p:cNvPr>
              <p:cNvSpPr txBox="1"/>
              <p:nvPr/>
            </p:nvSpPr>
            <p:spPr>
              <a:xfrm>
                <a:off x="623620" y="1268850"/>
                <a:ext cx="10944760" cy="183018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如图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,∠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&lt;90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点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分别在边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上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连接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DE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EF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FD.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已知点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和点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关于直线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DE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对称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设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𝑩𝑪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𝑨𝑩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DF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𝑪𝑭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𝑭𝑨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i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           </a:t>
                </a:r>
                <a:r>
                  <a:rPr lang="zh-CN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用含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的代数式表示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0F64DEAA-D2FA-3802-7A2A-778802EC67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1268850"/>
                <a:ext cx="10944760" cy="1830181"/>
              </a:xfrm>
              <a:prstGeom prst="rect">
                <a:avLst/>
              </a:prstGeom>
              <a:blipFill>
                <a:blip r:embed="rId4"/>
                <a:stretch>
                  <a:fillRect l="-1114" t="-4333" r="-11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61.jpeg">
            <a:extLst>
              <a:ext uri="{FF2B5EF4-FFF2-40B4-BE49-F238E27FC236}">
                <a16:creationId xmlns:a16="http://schemas.microsoft.com/office/drawing/2014/main" id="{9F1D8874-691E-20D7-57C9-E5B14EFFA5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87930" y="3315046"/>
            <a:ext cx="2283995" cy="252017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F88FC302-8A7A-275B-FEB3-3C1FC2EEC1C4}"/>
                  </a:ext>
                </a:extLst>
              </p:cNvPr>
              <p:cNvSpPr txBox="1"/>
              <p:nvPr/>
            </p:nvSpPr>
            <p:spPr>
              <a:xfrm>
                <a:off x="1271665" y="2183940"/>
                <a:ext cx="1253936" cy="8429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zh-CN" altLang="zh-CN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B251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kumimoji="0" lang="zh-CN" altLang="zh-CN" sz="24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DB251C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kumimoji="0" lang="en-US" altLang="zh-CN" sz="24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DB251C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𝒌</m:t>
                              </m:r>
                            </m:e>
                            <m:sup>
                              <m:r>
                                <a:rPr kumimoji="0" lang="en-US" altLang="zh-CN" sz="24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DB251C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kumimoji="0" lang="en-US" altLang="zh-CN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DB251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𝟐</m:t>
                          </m:r>
                          <m:r>
                            <a:rPr kumimoji="0" lang="en-US" altLang="zh-CN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DB251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kumimoji="0" lang="zh-CN" altLang="zh-CN" sz="24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DB251C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kumimoji="0" lang="en-US" altLang="zh-CN" sz="24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DB251C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𝒌</m:t>
                              </m:r>
                            </m:e>
                            <m:sup>
                              <m:r>
                                <a:rPr kumimoji="0" lang="en-US" altLang="zh-CN" sz="24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DB251C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方正书宋_GBK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zh-CN" altLang="en-US" sz="1600" dirty="0">
                  <a:solidFill>
                    <a:srgbClr val="DB251C"/>
                  </a:solidFill>
                </a:endParaRPr>
              </a:p>
            </p:txBody>
          </p:sp>
        </mc:Choice>
        <mc:Fallback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F88FC302-8A7A-275B-FEB3-3C1FC2EEC1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1665" y="2183940"/>
                <a:ext cx="1253936" cy="84292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76173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5E30E3-067C-53E2-C8F3-9F61BA1EE7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5CB18D96-AE44-5761-0531-0C179E65680F}"/>
              </a:ext>
            </a:extLst>
          </p:cNvPr>
          <p:cNvSpPr txBox="1"/>
          <p:nvPr/>
        </p:nvSpPr>
        <p:spPr>
          <a:xfrm>
            <a:off x="551615" y="404790"/>
            <a:ext cx="10800750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z="2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zh-CN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</a:t>
            </a:r>
            <a:r>
              <a:rPr lang="en-US" altLang="zh-CN" sz="2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en-US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en-US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=5,</a:t>
            </a:r>
            <a:r>
              <a:rPr lang="en-US" altLang="zh-CN" sz="2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en-US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=6,</a:t>
            </a:r>
            <a:r>
              <a:rPr lang="zh-CN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en-US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≌△</a:t>
            </a:r>
            <a:r>
              <a:rPr lang="en-US" altLang="zh-CN" sz="2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DEF.</a:t>
            </a:r>
            <a:r>
              <a:rPr lang="zh-CN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en-US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DEF</a:t>
            </a:r>
            <a:r>
              <a:rPr lang="zh-CN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zh-CN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重合在一起</a:t>
            </a:r>
            <a:r>
              <a:rPr lang="en-US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,△</a:t>
            </a:r>
            <a:r>
              <a:rPr lang="en-US" altLang="zh-CN" sz="2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zh-CN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不动</a:t>
            </a:r>
            <a:r>
              <a:rPr lang="en-US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,△</a:t>
            </a:r>
            <a:r>
              <a:rPr lang="en-US" altLang="zh-CN" sz="2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DEF</a:t>
            </a:r>
            <a:r>
              <a:rPr lang="zh-CN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</a:t>
            </a:r>
            <a:r>
              <a:rPr lang="en-US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并满足点</a:t>
            </a:r>
            <a:r>
              <a:rPr lang="en-US" altLang="zh-CN" sz="2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在边</a:t>
            </a:r>
            <a:r>
              <a:rPr lang="en-US" altLang="zh-CN" sz="2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zh-CN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上沿点</a:t>
            </a:r>
            <a:r>
              <a:rPr lang="en-US" altLang="zh-CN" sz="2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至点</a:t>
            </a:r>
            <a:r>
              <a:rPr lang="en-US" altLang="zh-CN" sz="2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的方向运动</a:t>
            </a:r>
            <a:r>
              <a:rPr lang="en-US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sz="2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</a:t>
            </a:r>
            <a:r>
              <a:rPr lang="zh-CN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始终经过点</a:t>
            </a:r>
            <a:r>
              <a:rPr lang="en-US" altLang="zh-CN" sz="2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</a:t>
            </a:r>
            <a:r>
              <a:rPr lang="zh-CN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2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zh-CN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交于点</a:t>
            </a:r>
            <a:r>
              <a:rPr lang="en-US" altLang="zh-CN" sz="2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M.</a:t>
            </a:r>
            <a:endParaRPr lang="zh-CN" altLang="zh-CN" sz="2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358E0643-7166-FA58-E1D5-B1667EF188C8}"/>
              </a:ext>
            </a:extLst>
          </p:cNvPr>
          <p:cNvSpPr txBox="1"/>
          <p:nvPr/>
        </p:nvSpPr>
        <p:spPr>
          <a:xfrm>
            <a:off x="551615" y="1697452"/>
            <a:ext cx="6104658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2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=3</a:t>
            </a:r>
            <a:r>
              <a:rPr lang="zh-CN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求重叠部分的面积</a:t>
            </a:r>
            <a:r>
              <a:rPr lang="en-US" altLang="zh-CN" sz="2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2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image62.jpeg">
            <a:extLst>
              <a:ext uri="{FF2B5EF4-FFF2-40B4-BE49-F238E27FC236}">
                <a16:creationId xmlns:a16="http://schemas.microsoft.com/office/drawing/2014/main" id="{DD672220-AC2F-EEDF-C9DD-A7E5FE8994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6149" y="2456932"/>
            <a:ext cx="2694815" cy="212414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47ECAC1B-9BC4-974E-804D-470B70B80152}"/>
                  </a:ext>
                </a:extLst>
              </p:cNvPr>
              <p:cNvSpPr txBox="1"/>
              <p:nvPr/>
            </p:nvSpPr>
            <p:spPr>
              <a:xfrm>
                <a:off x="551615" y="2189895"/>
                <a:ext cx="6937029" cy="383149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buNone/>
                </a:pPr>
                <a:r>
                  <a:rPr lang="zh-CN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:(1)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∵AB=AC=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5,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BC=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6,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BE=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3,</a:t>
                </a:r>
                <a:endParaRPr lang="zh-CN" altLang="zh-CN" sz="2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B=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AE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⊥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EC=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3,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∴AE=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≌△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DEF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AEF=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B.</a:t>
                </a:r>
                <a:endParaRPr lang="zh-CN" altLang="zh-CN" sz="2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zh-CN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又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AEF+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CEM=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AEC=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B+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BAE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CEM=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BAE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ABE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∽△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ECM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EMC=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AEB=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90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6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𝑨𝑩</m:t>
                        </m:r>
                      </m:num>
                      <m:den>
                        <m:r>
                          <a:rPr lang="en-US" altLang="zh-CN" sz="26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𝑬𝑪</m:t>
                        </m:r>
                      </m:den>
                    </m:f>
                  </m:oMath>
                </a14:m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6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𝑩𝑬</m:t>
                        </m:r>
                      </m:num>
                      <m:den>
                        <m:r>
                          <a:rPr lang="en-US" altLang="zh-CN" sz="26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6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𝑪𝑴</m:t>
                        </m:r>
                      </m:den>
                    </m:f>
                  </m:oMath>
                </a14:m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zh-CN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6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num>
                      <m:den>
                        <m:r>
                          <a:rPr lang="en-US" altLang="zh-CN" sz="26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6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26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6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𝑪𝑴</m:t>
                        </m:r>
                      </m:den>
                    </m:f>
                  </m:oMath>
                </a14:m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解得</a:t>
                </a:r>
                <a:r>
                  <a:rPr lang="zh-CN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CM=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6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𝟗</m:t>
                        </m:r>
                      </m:num>
                      <m:den>
                        <m:r>
                          <a:rPr lang="en-US" altLang="zh-CN" sz="26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∴AM=AC- CM=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6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𝟏𝟔</m:t>
                        </m:r>
                      </m:num>
                      <m:den>
                        <m:r>
                          <a:rPr lang="en-US" altLang="zh-CN" sz="26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EM=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6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𝑬</m:t>
                        </m:r>
                        <m:sSup>
                          <m:sSupPr>
                            <m:ctrlPr>
                              <a:rPr lang="zh-CN" altLang="zh-CN" sz="26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6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𝑪</m:t>
                            </m:r>
                          </m:e>
                          <m:sup>
                            <m:r>
                              <a:rPr lang="en-US" altLang="zh-CN" sz="26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6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6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𝑪</m:t>
                        </m:r>
                        <m:sSup>
                          <m:sSupPr>
                            <m:ctrlPr>
                              <a:rPr lang="zh-CN" altLang="zh-CN" sz="26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6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𝑴</m:t>
                            </m:r>
                          </m:e>
                          <m:sup>
                            <m:r>
                              <a:rPr lang="en-US" altLang="zh-CN" sz="26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6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𝟏𝟐</m:t>
                        </m:r>
                      </m:num>
                      <m:den>
                        <m:r>
                          <a:rPr lang="en-US" altLang="zh-CN" sz="26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∴S</a:t>
                </a:r>
                <a:r>
                  <a:rPr lang="en-US" altLang="zh-CN" sz="2600" b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600" b="1" i="1" baseline="-25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AEM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6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6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AM</a:t>
                </a:r>
                <a:r>
                  <a:rPr lang="en-US" altLang="zh-CN" sz="26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</a:t>
                </a:r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EM=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6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6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𝟗𝟔</m:t>
                        </m:r>
                      </m:num>
                      <m:den>
                        <m:r>
                          <a:rPr lang="en-US" altLang="zh-CN" sz="26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𝟐𝟓</m:t>
                        </m:r>
                      </m:den>
                    </m:f>
                  </m:oMath>
                </a14:m>
                <a:r>
                  <a:rPr lang="en-US" altLang="zh-CN" sz="26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6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47ECAC1B-9BC4-974E-804D-470B70B801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615" y="2189895"/>
                <a:ext cx="6937029" cy="3831498"/>
              </a:xfrm>
              <a:prstGeom prst="rect">
                <a:avLst/>
              </a:prstGeom>
              <a:blipFill>
                <a:blip r:embed="rId4"/>
                <a:stretch>
                  <a:fillRect l="-1582" t="-1749" b="-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25461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105E1E-EDEA-BABD-589B-6E508C9D69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28F4EA7D-0EE0-7B1E-EDAF-0BAD844EFAD6}"/>
              </a:ext>
            </a:extLst>
          </p:cNvPr>
          <p:cNvSpPr txBox="1"/>
          <p:nvPr/>
        </p:nvSpPr>
        <p:spPr>
          <a:xfrm>
            <a:off x="695624" y="548800"/>
            <a:ext cx="1087275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DEF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运动的过程中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重叠部分能否构成等腰三角形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若能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求出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的长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若不能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请说明理由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27F4467A-3858-C315-435F-7527CDE48F75}"/>
                  </a:ext>
                </a:extLst>
              </p:cNvPr>
              <p:cNvSpPr txBox="1"/>
              <p:nvPr/>
            </p:nvSpPr>
            <p:spPr>
              <a:xfrm>
                <a:off x="695624" y="1522074"/>
                <a:ext cx="9504662" cy="45510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buNone/>
                </a:pP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重叠部分能构成等腰三角形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BE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的长为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或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AEF=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AME&gt;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AME&gt;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AEF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∴AE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AM.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AE=EM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,△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ABE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≌△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ECM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∴EC=AB=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∴BE=BC-EC=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1;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AM=EM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MAE=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MEA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MAE+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BAE=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MEA+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CEM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即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CAB=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CEA.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又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ECA=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ACB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CAE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∽△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CBA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𝑬𝑪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𝑨𝑪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𝑨𝑪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𝑩𝑪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𝑬𝑪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EC=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𝟐𝟓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∴BE=BC-EC=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综上所述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BE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的长为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或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 sz="2800" b="1" dirty="0">
                  <a:solidFill>
                    <a:srgbClr val="DB251C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27F4467A-3858-C315-435F-7527CDE48F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4" y="1522074"/>
                <a:ext cx="9504662" cy="4551054"/>
              </a:xfrm>
              <a:prstGeom prst="rect">
                <a:avLst/>
              </a:prstGeom>
              <a:blipFill>
                <a:blip r:embed="rId3"/>
                <a:stretch>
                  <a:fillRect l="-1283" b="-8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age62.jpeg">
            <a:extLst>
              <a:ext uri="{FF2B5EF4-FFF2-40B4-BE49-F238E27FC236}">
                <a16:creationId xmlns:a16="http://schemas.microsoft.com/office/drawing/2014/main" id="{A8C25EC5-C96E-2062-E875-386318724D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16175" y="3068975"/>
            <a:ext cx="2694815" cy="2124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803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B2988E-AF2E-DDAA-93F2-67CBA7E58F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47.jpeg">
            <a:extLst>
              <a:ext uri="{FF2B5EF4-FFF2-40B4-BE49-F238E27FC236}">
                <a16:creationId xmlns:a16="http://schemas.microsoft.com/office/drawing/2014/main" id="{F94E4729-C432-7B06-60BD-53FAAD86EA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3896" y="620805"/>
            <a:ext cx="2706571" cy="39597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009A8017-D34E-36A4-AD04-C0E196A24680}"/>
              </a:ext>
            </a:extLst>
          </p:cNvPr>
          <p:cNvSpPr txBox="1"/>
          <p:nvPr/>
        </p:nvSpPr>
        <p:spPr>
          <a:xfrm>
            <a:off x="767630" y="1159746"/>
            <a:ext cx="10512730" cy="13031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∽△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A'B'C'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,∠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=40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,∠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=110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B'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等于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A.30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B.50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C.40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   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D.70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293171C9-A1DF-A284-7CC1-076EAA36BF0F}"/>
              </a:ext>
            </a:extLst>
          </p:cNvPr>
          <p:cNvSpPr txBox="1"/>
          <p:nvPr/>
        </p:nvSpPr>
        <p:spPr>
          <a:xfrm>
            <a:off x="767630" y="2545314"/>
            <a:ext cx="8253474" cy="3242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下列每组的两个三角形一定相似的是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各有一个角为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的两个三角形</a:t>
            </a:r>
          </a:p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各有一个角为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的两个钝角三角形</a:t>
            </a:r>
          </a:p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各有一个角为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89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的两个等腰三角形</a:t>
            </a:r>
          </a:p>
          <a:p>
            <a:pPr algn="just"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各有一个角为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的两个等腰三角形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A1FC6493-AEF3-8B2C-A881-48A494DBBDE9}"/>
              </a:ext>
            </a:extLst>
          </p:cNvPr>
          <p:cNvSpPr txBox="1"/>
          <p:nvPr/>
        </p:nvSpPr>
        <p:spPr>
          <a:xfrm>
            <a:off x="9264220" y="1321481"/>
            <a:ext cx="5760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727A5917-DC61-74B2-4A60-7685DD18DCC0}"/>
              </a:ext>
            </a:extLst>
          </p:cNvPr>
          <p:cNvSpPr txBox="1"/>
          <p:nvPr/>
        </p:nvSpPr>
        <p:spPr>
          <a:xfrm>
            <a:off x="7176075" y="2708950"/>
            <a:ext cx="50403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02317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7306E7-0CD3-14AA-E0F3-40DEEA0F16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7DD43B82-EB44-DD47-54A8-C17FA4E8A762}"/>
              </a:ext>
            </a:extLst>
          </p:cNvPr>
          <p:cNvSpPr txBox="1"/>
          <p:nvPr/>
        </p:nvSpPr>
        <p:spPr>
          <a:xfrm>
            <a:off x="623619" y="692810"/>
            <a:ext cx="7272505" cy="26001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Rt△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,∠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=90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⊥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则在图中的三角形中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两两相似的三角形的对数为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A.2	        B.3	     C.4 	  D.5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4D6BD210-F877-4E16-58FF-83A4F107E754}"/>
                  </a:ext>
                </a:extLst>
              </p:cNvPr>
              <p:cNvSpPr txBox="1"/>
              <p:nvPr/>
            </p:nvSpPr>
            <p:spPr>
              <a:xfrm>
                <a:off x="612386" y="3712166"/>
                <a:ext cx="7272505" cy="166507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如图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在平行四边形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ABCD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是边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上一点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连接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DE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交于点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𝑨𝑬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𝑬𝑩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△</m:t>
                            </m:r>
                            <m:r>
                              <a:rPr lang="en-US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𝑨𝑫𝑭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△</m:t>
                            </m:r>
                            <m:r>
                              <a:rPr lang="en-US" altLang="zh-CN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𝑨𝑬𝑭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i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         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4D6BD210-F877-4E16-58FF-83A4F107E7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386" y="3712166"/>
                <a:ext cx="7272505" cy="1665071"/>
              </a:xfrm>
              <a:prstGeom prst="rect">
                <a:avLst/>
              </a:prstGeom>
              <a:blipFill>
                <a:blip r:embed="rId3"/>
                <a:stretch>
                  <a:fillRect l="-1676" r="-1760" b="-36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图片 9">
            <a:extLst>
              <a:ext uri="{FF2B5EF4-FFF2-40B4-BE49-F238E27FC236}">
                <a16:creationId xmlns:a16="http://schemas.microsoft.com/office/drawing/2014/main" id="{1F049E6E-8A2E-7AC2-2074-B3E8914657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4145" y="692810"/>
            <a:ext cx="3105150" cy="2009775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C19DB746-EC6E-EEAA-A81C-603DF0A1EF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80102" y="3310312"/>
            <a:ext cx="2905125" cy="2066925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8B5ABA58-D72A-235F-2BDB-C59023311954}"/>
              </a:ext>
            </a:extLst>
          </p:cNvPr>
          <p:cNvSpPr txBox="1"/>
          <p:nvPr/>
        </p:nvSpPr>
        <p:spPr>
          <a:xfrm>
            <a:off x="1343670" y="2166363"/>
            <a:ext cx="50403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0F00005F-5D96-7AC7-794A-D6494DBD8209}"/>
                  </a:ext>
                </a:extLst>
              </p:cNvPr>
              <p:cNvSpPr txBox="1"/>
              <p:nvPr/>
            </p:nvSpPr>
            <p:spPr>
              <a:xfrm>
                <a:off x="6960060" y="4413899"/>
                <a:ext cx="432030" cy="7189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kumimoji="0" lang="zh-CN" altLang="zh-CN" sz="2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num>
                      <m:den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kumimoji="0" lang="zh-CN" altLang="zh-CN" sz="2800" b="1" i="0" u="sng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zh-CN" altLang="en-US" dirty="0">
                  <a:solidFill>
                    <a:srgbClr val="DB251C"/>
                  </a:solidFill>
                </a:endParaRPr>
              </a:p>
            </p:txBody>
          </p:sp>
        </mc:Choice>
        <mc:Fallback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0F00005F-5D96-7AC7-794A-D6494DBD82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0060" y="4413899"/>
                <a:ext cx="432030" cy="71897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87639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6450EA-3561-B759-41E7-33BAED7EB3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3D437714-A7C9-3505-A017-BA2C208F84B9}"/>
              </a:ext>
            </a:extLst>
          </p:cNvPr>
          <p:cNvSpPr txBox="1"/>
          <p:nvPr/>
        </p:nvSpPr>
        <p:spPr>
          <a:xfrm>
            <a:off x="839635" y="764815"/>
            <a:ext cx="9936690" cy="13031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在边长为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的等边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=3,∠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ADE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=60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的长为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image50.jpeg">
            <a:extLst>
              <a:ext uri="{FF2B5EF4-FFF2-40B4-BE49-F238E27FC236}">
                <a16:creationId xmlns:a16="http://schemas.microsoft.com/office/drawing/2014/main" id="{67397066-91A9-C283-34FE-E678A0696D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5925" y="2420930"/>
            <a:ext cx="2512377" cy="2220914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3933456B-726A-4E6D-6FE2-3108F1BD2C0B}"/>
              </a:ext>
            </a:extLst>
          </p:cNvPr>
          <p:cNvSpPr txBox="1"/>
          <p:nvPr/>
        </p:nvSpPr>
        <p:spPr>
          <a:xfrm>
            <a:off x="1559685" y="1544772"/>
            <a:ext cx="36002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45779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7E8ABD-C0A9-D2E3-2370-64D5D8DA1E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B14B1C54-EB13-3556-778B-58550DB8A303}"/>
              </a:ext>
            </a:extLst>
          </p:cNvPr>
          <p:cNvSpPr txBox="1"/>
          <p:nvPr/>
        </p:nvSpPr>
        <p:spPr>
          <a:xfrm>
            <a:off x="695624" y="461688"/>
            <a:ext cx="10296715" cy="17125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,∠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=2∠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尺规作图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的平分线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于点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要求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保留作图痕迹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不写作法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A8B280BA-FEE0-E46E-8A4A-651B9946085E}"/>
              </a:ext>
            </a:extLst>
          </p:cNvPr>
          <p:cNvSpPr txBox="1"/>
          <p:nvPr/>
        </p:nvSpPr>
        <p:spPr>
          <a:xfrm>
            <a:off x="695624" y="2241869"/>
            <a:ext cx="4968346" cy="59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作图如答案图所示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image51.jpeg">
            <a:extLst>
              <a:ext uri="{FF2B5EF4-FFF2-40B4-BE49-F238E27FC236}">
                <a16:creationId xmlns:a16="http://schemas.microsoft.com/office/drawing/2014/main" id="{52EF60F5-5BD5-2587-60AA-DA6C93520E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6100" y="2537976"/>
            <a:ext cx="2720229" cy="1782048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EC7021F5-2862-B04D-00DB-CF6453CD1C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9095" y="2342142"/>
            <a:ext cx="3096215" cy="3084167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552F112D-99E7-03AF-BC57-64428F061C09}"/>
              </a:ext>
            </a:extLst>
          </p:cNvPr>
          <p:cNvSpPr txBox="1"/>
          <p:nvPr/>
        </p:nvSpPr>
        <p:spPr>
          <a:xfrm>
            <a:off x="695624" y="3057428"/>
            <a:ext cx="6696466" cy="59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的条件下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求证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:△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ABD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∽△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CBA.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072C423A-E6FD-D7F7-BDC5-9415683DC8E7}"/>
              </a:ext>
            </a:extLst>
          </p:cNvPr>
          <p:cNvSpPr txBox="1"/>
          <p:nvPr/>
        </p:nvSpPr>
        <p:spPr>
          <a:xfrm>
            <a:off x="695624" y="3713789"/>
            <a:ext cx="6696466" cy="17125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buNone/>
            </a:pP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证明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∵AD</a:t>
            </a: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平分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2∠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buNone/>
            </a:pP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2∠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</a:pP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又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ABD=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CBA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ABD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∽△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CBA.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5933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18D7EE-2BA1-AC24-A1B9-B999E3C2EA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25808AB9-FA1B-E7BE-1CD9-D5313C3408AB}"/>
              </a:ext>
            </a:extLst>
          </p:cNvPr>
          <p:cNvSpPr txBox="1"/>
          <p:nvPr/>
        </p:nvSpPr>
        <p:spPr>
          <a:xfrm>
            <a:off x="623620" y="548800"/>
            <a:ext cx="10512730" cy="13031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边上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边上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,∠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=∠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求证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:△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AED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∽△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ADC.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CD63A51-DC38-BF59-B953-8F050F411E07}"/>
              </a:ext>
            </a:extLst>
          </p:cNvPr>
          <p:cNvSpPr txBox="1"/>
          <p:nvPr/>
        </p:nvSpPr>
        <p:spPr>
          <a:xfrm>
            <a:off x="635942" y="1988900"/>
            <a:ext cx="6452361" cy="3242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证明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∵AB=AD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ADB.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又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ADB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180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°-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180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°-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ADB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AED=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ADC.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又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∵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DAE=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CAD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∴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AED</a:t>
            </a:r>
            <a:r>
              <a:rPr lang="en-US" altLang="zh-CN" sz="2800" b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∽△</a:t>
            </a:r>
            <a:r>
              <a:rPr lang="en-US" altLang="zh-CN" sz="2800" b="1" i="1" dirty="0">
                <a:solidFill>
                  <a:srgbClr val="E33E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ADC.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image53.jpeg">
            <a:extLst>
              <a:ext uri="{FF2B5EF4-FFF2-40B4-BE49-F238E27FC236}">
                <a16:creationId xmlns:a16="http://schemas.microsoft.com/office/drawing/2014/main" id="{0D1577C3-571C-3C2B-20D3-5FCA4BA68D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8303" y="2492935"/>
            <a:ext cx="4150920" cy="223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15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2F754A-6B9F-E9CD-AF2C-5741E2A5DD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54.jpeg">
            <a:extLst>
              <a:ext uri="{FF2B5EF4-FFF2-40B4-BE49-F238E27FC236}">
                <a16:creationId xmlns:a16="http://schemas.microsoft.com/office/drawing/2014/main" id="{FC7C5DCF-4173-C6D9-D13A-09F0E6443A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1890" y="548800"/>
            <a:ext cx="2953052" cy="43203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8BD381B0-8324-CE9D-8A17-42DB945BEABF}"/>
                  </a:ext>
                </a:extLst>
              </p:cNvPr>
              <p:cNvSpPr txBox="1"/>
              <p:nvPr/>
            </p:nvSpPr>
            <p:spPr>
              <a:xfrm>
                <a:off x="623620" y="1052835"/>
                <a:ext cx="10368720" cy="33094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buNone/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如图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在四边形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ABCD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∥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,∠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=90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上一点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DE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⊥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CE.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=1,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=2,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CD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=3,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CE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DE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的数量关系正确的是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buNone/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CE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e>
                    </m:rad>
                  </m:oMath>
                </a14:m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DE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B.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CE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DE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C.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CE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=3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DE             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D.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CE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=2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DE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8BD381B0-8324-CE9D-8A17-42DB945BEA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1052835"/>
                <a:ext cx="10368720" cy="3309432"/>
              </a:xfrm>
              <a:prstGeom prst="rect">
                <a:avLst/>
              </a:prstGeom>
              <a:blipFill>
                <a:blip r:embed="rId4"/>
                <a:stretch>
                  <a:fillRect l="-1176" r="-1235" b="-42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55.jpeg">
            <a:extLst>
              <a:ext uri="{FF2B5EF4-FFF2-40B4-BE49-F238E27FC236}">
                <a16:creationId xmlns:a16="http://schemas.microsoft.com/office/drawing/2014/main" id="{B7C9237E-EE5D-6E88-84FA-77927F2190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88055" y="2684854"/>
            <a:ext cx="2340058" cy="2978085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E4A43106-1910-B983-B845-5A241643FF16}"/>
              </a:ext>
            </a:extLst>
          </p:cNvPr>
          <p:cNvSpPr txBox="1"/>
          <p:nvPr/>
        </p:nvSpPr>
        <p:spPr>
          <a:xfrm>
            <a:off x="1055650" y="2492935"/>
            <a:ext cx="4320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16379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CD134D-C922-FDD0-097B-C6895623AA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50CFD1DB-6894-EEA9-3FD5-09D964344BB6}"/>
              </a:ext>
            </a:extLst>
          </p:cNvPr>
          <p:cNvSpPr txBox="1"/>
          <p:nvPr/>
        </p:nvSpPr>
        <p:spPr>
          <a:xfrm>
            <a:off x="695625" y="620805"/>
            <a:ext cx="10872755" cy="19538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▱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上一点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CF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于点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CF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的延长线交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的延长线于点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=1,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EC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=3,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GF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的长为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A.4	           B.6	            C.8	              D.12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image56.jpeg">
            <a:extLst>
              <a:ext uri="{FF2B5EF4-FFF2-40B4-BE49-F238E27FC236}">
                <a16:creationId xmlns:a16="http://schemas.microsoft.com/office/drawing/2014/main" id="{46FEDEB8-4597-06C2-ABB1-821464B829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9935" y="2852960"/>
            <a:ext cx="2699748" cy="2461576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5559657F-4D35-41F1-8F65-546053FE1A94}"/>
              </a:ext>
            </a:extLst>
          </p:cNvPr>
          <p:cNvSpPr txBox="1"/>
          <p:nvPr/>
        </p:nvSpPr>
        <p:spPr>
          <a:xfrm>
            <a:off x="7752115" y="1412860"/>
            <a:ext cx="5338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48720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F7FA2F-5B1F-FFF0-6F31-97B2406185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C3EB64A6-3EFF-26D1-FC38-43DCFEF1083D}"/>
              </a:ext>
            </a:extLst>
          </p:cNvPr>
          <p:cNvSpPr txBox="1"/>
          <p:nvPr/>
        </p:nvSpPr>
        <p:spPr>
          <a:xfrm>
            <a:off x="731626" y="476795"/>
            <a:ext cx="10584735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Rt△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,∠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ACB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=90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的中线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过点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</a:t>
            </a:r>
            <a:endParaRPr lang="en-US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endParaRPr lang="en-US" altLang="zh-CN" sz="2800" b="1" i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⊥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垂足为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于点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=3,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=4,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的长是</a:t>
            </a:r>
            <a:r>
              <a:rPr lang="en-US" altLang="zh-CN" sz="2800" b="1" i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          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90344AE4-39EA-D41B-B668-AEA9A5BEB7F9}"/>
                  </a:ext>
                </a:extLst>
              </p:cNvPr>
              <p:cNvSpPr txBox="1"/>
              <p:nvPr/>
            </p:nvSpPr>
            <p:spPr>
              <a:xfrm>
                <a:off x="695625" y="4437070"/>
                <a:ext cx="10800750" cy="161698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如图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在矩形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ABCD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e>
                    </m:rad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𝟔</m:t>
                        </m:r>
                      </m:e>
                    </m:rad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点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在对角线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BD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上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BE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=1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8,</a:t>
                </a:r>
              </a:p>
              <a:p>
                <a:pPr algn="just"/>
                <a:endParaRPr lang="en-US" altLang="zh-CN" sz="2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连接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AE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并延长交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DC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于点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𝑪𝑭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𝑪𝑫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i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         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90344AE4-39EA-D41B-B668-AEA9A5BEB7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5" y="4437070"/>
                <a:ext cx="10800750" cy="1616981"/>
              </a:xfrm>
              <a:prstGeom prst="rect">
                <a:avLst/>
              </a:prstGeom>
              <a:blipFill>
                <a:blip r:embed="rId3"/>
                <a:stretch>
                  <a:fillRect l="-1129" t="-3019" r="-1975" b="-377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图片 6">
            <a:extLst>
              <a:ext uri="{FF2B5EF4-FFF2-40B4-BE49-F238E27FC236}">
                <a16:creationId xmlns:a16="http://schemas.microsoft.com/office/drawing/2014/main" id="{794AD936-018A-FE5F-3048-D1046E9D83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1765" y="1844890"/>
            <a:ext cx="6019800" cy="265747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E27CFDF8-558C-EA2A-0A3F-B51821D5FAA2}"/>
                  </a:ext>
                </a:extLst>
              </p:cNvPr>
              <p:cNvSpPr txBox="1"/>
              <p:nvPr/>
            </p:nvSpPr>
            <p:spPr>
              <a:xfrm>
                <a:off x="9768255" y="1036296"/>
                <a:ext cx="461881" cy="7126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kumimoji="0" lang="zh-CN" altLang="zh-CN" sz="2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𝟗</m:t>
                        </m:r>
                      </m:num>
                      <m:den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kumimoji="0" lang="zh-CN" altLang="zh-CN" sz="2800" b="1" i="0" u="sng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zh-CN" altLang="en-US" dirty="0">
                  <a:solidFill>
                    <a:srgbClr val="DB251C"/>
                  </a:solidFill>
                </a:endParaRPr>
              </a:p>
            </p:txBody>
          </p:sp>
        </mc:Choice>
        <mc:Fallback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E27CFDF8-558C-EA2A-0A3F-B51821D5FA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68255" y="1036296"/>
                <a:ext cx="461881" cy="71263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3FA35C8B-F802-4EE1-95C0-9311E0B8F77D}"/>
                  </a:ext>
                </a:extLst>
              </p:cNvPr>
              <p:cNvSpPr txBox="1"/>
              <p:nvPr/>
            </p:nvSpPr>
            <p:spPr>
              <a:xfrm>
                <a:off x="6096000" y="5085790"/>
                <a:ext cx="504037" cy="7146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kumimoji="0" lang="zh-CN" altLang="zh-CN" sz="2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kumimoji="0" lang="zh-CN" altLang="zh-CN" sz="2800" b="1" i="0" u="sng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zh-CN" altLang="en-US" dirty="0">
                  <a:solidFill>
                    <a:srgbClr val="DB251C"/>
                  </a:solidFill>
                </a:endParaRPr>
              </a:p>
            </p:txBody>
          </p:sp>
        </mc:Choice>
        <mc:Fallback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3FA35C8B-F802-4EE1-95C0-9311E0B8F7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5085790"/>
                <a:ext cx="504037" cy="71468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63326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2113</TotalTime>
  <Words>1394</Words>
  <Application>Microsoft Office PowerPoint</Application>
  <PresentationFormat>宽屏</PresentationFormat>
  <Paragraphs>84</Paragraphs>
  <Slides>14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1" baseType="lpstr">
      <vt:lpstr>黑体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lastModifiedBy>PC</cp:lastModifiedBy>
  <cp:revision>188</cp:revision>
  <dcterms:created xsi:type="dcterms:W3CDTF">2024-04-24T12:16:00Z</dcterms:created>
  <dcterms:modified xsi:type="dcterms:W3CDTF">2025-03-29T12:32:47Z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2052-12.1.0.19770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